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8" r:id="rId4"/>
    <p:sldId id="299" r:id="rId5"/>
    <p:sldId id="297" r:id="rId6"/>
    <p:sldId id="258" r:id="rId7"/>
    <p:sldId id="277" r:id="rId8"/>
    <p:sldId id="259" r:id="rId9"/>
    <p:sldId id="260" r:id="rId10"/>
    <p:sldId id="261" r:id="rId11"/>
    <p:sldId id="301" r:id="rId12"/>
    <p:sldId id="262" r:id="rId13"/>
    <p:sldId id="278" r:id="rId14"/>
    <p:sldId id="263" r:id="rId15"/>
    <p:sldId id="264" r:id="rId16"/>
    <p:sldId id="302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96" r:id="rId39"/>
    <p:sldId id="288" r:id="rId40"/>
    <p:sldId id="289" r:id="rId41"/>
    <p:sldId id="290" r:id="rId42"/>
    <p:sldId id="294" r:id="rId43"/>
    <p:sldId id="295" r:id="rId44"/>
    <p:sldId id="30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94676" autoAdjust="0"/>
  </p:normalViewPr>
  <p:slideViewPr>
    <p:cSldViewPr>
      <p:cViewPr varScale="1">
        <p:scale>
          <a:sx n="178" d="100"/>
          <a:sy n="178" d="100"/>
        </p:scale>
        <p:origin x="-161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42" d="100"/>
          <a:sy n="142" d="100"/>
        </p:scale>
        <p:origin x="-4572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A97C7-7BC4-4499-AA5D-37B950D0FE61}" type="datetimeFigureOut">
              <a:rPr lang="en-US" smtClean="0"/>
              <a:pPr/>
              <a:t>4/14/2011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8F093-EFC3-408D-8749-7FB28782D6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F093-EFC3-408D-8749-7FB28782D64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4/6/10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647-1548-41D6-B0FE-B8DC7C795633}" type="datetimeFigureOut">
              <a:rPr lang="en-US" smtClean="0"/>
              <a:pPr/>
              <a:t>4/14/2011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2C38EC-5D62-4D3F-AD21-D46FE4561D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647-1548-41D6-B0FE-B8DC7C795633}" type="datetimeFigureOut">
              <a:rPr lang="en-US" smtClean="0"/>
              <a:pPr/>
              <a:t>4/14/2011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2C38EC-5D62-4D3F-AD21-D46FE4561D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4/6/11</a:t>
            </a:r>
            <a:endParaRPr lang="en-US" dirty="0"/>
          </a:p>
        </p:txBody>
      </p:sp>
      <p:pic>
        <p:nvPicPr>
          <p:cNvPr id="11" name="Picture 10" descr="ECGC w-text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6117858"/>
            <a:ext cx="2438400" cy="7401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647-1548-41D6-B0FE-B8DC7C795633}" type="datetimeFigureOut">
              <a:rPr lang="en-US" smtClean="0"/>
              <a:pPr/>
              <a:t>4/14/2011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2C38EC-5D62-4D3F-AD21-D46FE4561D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647-1548-41D6-B0FE-B8DC7C795633}" type="datetimeFigureOut">
              <a:rPr lang="en-US" smtClean="0"/>
              <a:pPr/>
              <a:t>4/14/2011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2C38EC-5D62-4D3F-AD21-D46FE4561D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647-1548-41D6-B0FE-B8DC7C795633}" type="datetimeFigureOut">
              <a:rPr lang="en-US" smtClean="0"/>
              <a:pPr/>
              <a:t>4/14/2011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2C38EC-5D62-4D3F-AD21-D46FE4561D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647-1548-41D6-B0FE-B8DC7C795633}" type="datetimeFigureOut">
              <a:rPr lang="en-US" smtClean="0"/>
              <a:pPr/>
              <a:t>4/14/2011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2C38EC-5D62-4D3F-AD21-D46FE4561D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647-1548-41D6-B0FE-B8DC7C795633}" type="datetimeFigureOut">
              <a:rPr lang="en-US" smtClean="0"/>
              <a:pPr/>
              <a:t>4/14/2011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2C38EC-5D62-4D3F-AD21-D46FE4561D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647-1548-41D6-B0FE-B8DC7C795633}" type="datetimeFigureOut">
              <a:rPr lang="en-US" smtClean="0"/>
              <a:pPr/>
              <a:t>4/14/2011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2C38EC-5D62-4D3F-AD21-D46FE4561D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7647-1548-41D6-B0FE-B8DC7C795633}" type="datetimeFigureOut">
              <a:rPr lang="en-US" smtClean="0"/>
              <a:pPr/>
              <a:t>4/14/2011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2C38EC-5D62-4D3F-AD21-D46FE4561DB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4/6/11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 descr="ECGC w-text.pn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6117858"/>
            <a:ext cx="2438400" cy="7401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Kevin.Johnstone@epicgames.com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kevinjohnstone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8153400" cy="1981200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800" dirty="0" smtClean="0">
                <a:solidFill>
                  <a:schemeClr val="bg1"/>
                </a:solidFill>
              </a:rPr>
              <a:t>Modular environment Design</a:t>
            </a:r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Or how I learned to stop worrying and love the grid!</a:t>
            </a: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57400"/>
            <a:ext cx="6400800" cy="3962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3941702700_7f646de3d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667000"/>
            <a:ext cx="4572000" cy="262432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6" name="Picture 5" descr="CarbonFir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98990"/>
            <a:ext cx="9144000" cy="5260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6" name="Picture 5" descr="CarbonFi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990"/>
            <a:ext cx="9143999" cy="5260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502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96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Is a rectangle also a half circle?</a:t>
            </a:r>
          </a:p>
          <a:p>
            <a:pPr marL="347472" indent="-347472">
              <a:spcBef>
                <a:spcPts val="960"/>
              </a:spcBef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Complex designs  -  complex UVW’s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Simpler shapes  -  more texture res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Picture 3" descr="UV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505200"/>
            <a:ext cx="8823158" cy="3032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Picture 2" descr="Ybeam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347345"/>
            <a:ext cx="7010400" cy="616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Ybea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224282"/>
            <a:ext cx="6705600" cy="6409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Stride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98990"/>
            <a:ext cx="9144000" cy="5260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Strid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990"/>
            <a:ext cx="9143999" cy="5260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304800"/>
            <a:ext cx="83058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96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Lessons learned?</a:t>
            </a:r>
          </a:p>
          <a:p>
            <a:pPr marL="347472" indent="-347472">
              <a:spcBef>
                <a:spcPts val="960"/>
              </a:spcBef>
              <a:buNone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None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None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Repetition of forms  =  authenticity 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Rate of production UP  -  Texture load DOWN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Asset count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 descr="dr-strangelov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228601"/>
            <a:ext cx="4114800" cy="2287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304800"/>
            <a:ext cx="8305800" cy="6211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960"/>
              </a:spcBef>
              <a:buNone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None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</a:pPr>
            <a:endParaRPr lang="en-US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Production of more meshes at once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Simplified UVW’s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The return of BSP walls ( sort of 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7175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Taking off</a:t>
            </a:r>
            <a:endParaRPr lang="en-US" sz="4000" dirty="0">
              <a:latin typeface="+mn-lt"/>
            </a:endParaRPr>
          </a:p>
        </p:txBody>
      </p:sp>
      <p:pic>
        <p:nvPicPr>
          <p:cNvPr id="9" name="Content Placeholder 8" descr="strangelov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495800" y="304800"/>
            <a:ext cx="4114800" cy="30861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hospital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228600"/>
            <a:ext cx="8305800" cy="5897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Kevin Johnstone </a:t>
            </a:r>
          </a:p>
          <a:p>
            <a:pPr>
              <a:buNone/>
            </a:pPr>
            <a:r>
              <a:rPr lang="en-US" sz="4000" b="1" dirty="0" smtClean="0"/>
              <a:t>Senior Environment Artist</a:t>
            </a:r>
          </a:p>
          <a:p>
            <a:pPr>
              <a:buNone/>
            </a:pPr>
            <a:r>
              <a:rPr lang="en-US" sz="4000" b="1" dirty="0" smtClean="0"/>
              <a:t> </a:t>
            </a: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Scotland – Quake – 1</a:t>
            </a:r>
            <a:r>
              <a:rPr lang="en-US" sz="2800" b="1" baseline="30000" dirty="0" smtClean="0">
                <a:solidFill>
                  <a:schemeClr val="bg2">
                    <a:lumMod val="90000"/>
                  </a:schemeClr>
                </a:solidFill>
              </a:rPr>
              <a:t>st</a:t>
            </a: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 job at Reflections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Met a woman ,travelled </a:t>
            </a: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round Europe 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Developed a love of European </a:t>
            </a: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buildings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Built my portfolio up until I could get </a:t>
            </a:r>
            <a:r>
              <a:rPr lang="en-US" sz="2800" b="1" smtClean="0">
                <a:solidFill>
                  <a:schemeClr val="bg2">
                    <a:lumMod val="90000"/>
                  </a:schemeClr>
                </a:solidFill>
              </a:rPr>
              <a:t>to Epic</a:t>
            </a: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hospital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222" y="98351"/>
            <a:ext cx="8272378" cy="6493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hospital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222" y="1008313"/>
            <a:ext cx="8272378" cy="4673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hospital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07264"/>
            <a:ext cx="8534400" cy="6443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hospital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00" y="855980"/>
            <a:ext cx="8788400" cy="5146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hospital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365760"/>
            <a:ext cx="6096000" cy="6126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hospital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069975"/>
            <a:ext cx="7620000" cy="4718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527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96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Gears 3 ambitions</a:t>
            </a:r>
          </a:p>
          <a:p>
            <a:pPr marL="347472" indent="-347472">
              <a:spcBef>
                <a:spcPts val="960"/>
              </a:spcBef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It has to be bigger!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Planning ahead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Robust asset creation</a:t>
            </a: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" name="Picture 5" descr="strangelov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228600"/>
            <a:ext cx="4114800" cy="27202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 descr="bridge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" y="353401"/>
            <a:ext cx="8610600" cy="6151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 descr="bridge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771648"/>
            <a:ext cx="6725653" cy="6086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76201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 algn="ctr">
              <a:spcBef>
                <a:spcPts val="960"/>
              </a:spcBef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Becoming obsessive with the Grid, Trust it and it will help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 descr="bridge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98424"/>
            <a:ext cx="8534400" cy="56611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76200"/>
            <a:ext cx="8534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960"/>
              </a:spcBef>
            </a:pPr>
            <a:r>
              <a:rPr lang="en-US" sz="2400" b="1" dirty="0" smtClean="0">
                <a:solidFill>
                  <a:schemeClr val="bg2">
                    <a:lumMod val="90000"/>
                  </a:schemeClr>
                </a:solidFill>
              </a:rPr>
              <a:t>Processing is how we transfer from detailed </a:t>
            </a:r>
            <a:r>
              <a:rPr lang="en-US" sz="2400" b="1" dirty="0" err="1" smtClean="0">
                <a:solidFill>
                  <a:schemeClr val="bg2">
                    <a:lumMod val="90000"/>
                  </a:schemeClr>
                </a:solidFill>
              </a:rPr>
              <a:t>meshs</a:t>
            </a:r>
            <a:r>
              <a:rPr lang="en-US" sz="2400" b="1" dirty="0" smtClean="0">
                <a:solidFill>
                  <a:schemeClr val="bg2">
                    <a:lumMod val="90000"/>
                  </a:schemeClr>
                </a:solidFill>
              </a:rPr>
              <a:t> to simple 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228600"/>
            <a:ext cx="8305800" cy="5897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Shipped Titles</a:t>
            </a:r>
          </a:p>
          <a:p>
            <a:pPr>
              <a:buNone/>
            </a:pPr>
            <a:r>
              <a:rPr lang="en-US" sz="4000" b="1" dirty="0" smtClean="0"/>
              <a:t> 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4" name="Picture 3" descr="gears-of-war_bo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762897"/>
            <a:ext cx="1905000" cy="2738717"/>
          </a:xfrm>
          <a:prstGeom prst="rect">
            <a:avLst/>
          </a:prstGeom>
        </p:spPr>
      </p:pic>
      <p:pic>
        <p:nvPicPr>
          <p:cNvPr id="5" name="Picture 4" descr="gears-of-war_bo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0" y="3733800"/>
            <a:ext cx="1916227" cy="2733991"/>
          </a:xfrm>
          <a:prstGeom prst="rect">
            <a:avLst/>
          </a:prstGeom>
        </p:spPr>
      </p:pic>
      <p:pic>
        <p:nvPicPr>
          <p:cNvPr id="6" name="Picture 5" descr="gears-of-war_box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2600" y="3733800"/>
            <a:ext cx="1916595" cy="2782156"/>
          </a:xfrm>
          <a:prstGeom prst="rect">
            <a:avLst/>
          </a:prstGeom>
        </p:spPr>
      </p:pic>
      <p:pic>
        <p:nvPicPr>
          <p:cNvPr id="7" name="Picture 6" descr="gears-of-war_box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19199"/>
            <a:ext cx="1828800" cy="2194559"/>
          </a:xfrm>
          <a:prstGeom prst="rect">
            <a:avLst/>
          </a:prstGeom>
        </p:spPr>
      </p:pic>
      <p:pic>
        <p:nvPicPr>
          <p:cNvPr id="8" name="Picture 7" descr="gears-of-war_box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19400" y="1219200"/>
            <a:ext cx="1547033" cy="2184886"/>
          </a:xfrm>
          <a:prstGeom prst="rect">
            <a:avLst/>
          </a:prstGeom>
        </p:spPr>
      </p:pic>
      <p:pic>
        <p:nvPicPr>
          <p:cNvPr id="9" name="Picture 8" descr="gears-of-war_box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4400" y="1219200"/>
            <a:ext cx="1547033" cy="2216608"/>
          </a:xfrm>
          <a:prstGeom prst="rect">
            <a:avLst/>
          </a:prstGeom>
        </p:spPr>
      </p:pic>
      <p:pic>
        <p:nvPicPr>
          <p:cNvPr id="10" name="Picture 9" descr="gears-of-war_box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3200" y="1219200"/>
            <a:ext cx="1547033" cy="2181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 descr="bridge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694" y="593979"/>
            <a:ext cx="8042612" cy="5670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 descr="bridge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4" y="767918"/>
            <a:ext cx="9139552" cy="532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 descr="bridge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4" y="973558"/>
            <a:ext cx="9139552" cy="4910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 descr="bridge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4" y="1232652"/>
            <a:ext cx="9139552" cy="43926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152400"/>
            <a:ext cx="8839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960"/>
              </a:spcBef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You NEVER know for sure how the art will be used in 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 descr="bridge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11518"/>
            <a:ext cx="9144000" cy="543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52400"/>
            <a:ext cx="8915400" cy="4688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96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Completing the mission</a:t>
            </a:r>
          </a:p>
          <a:p>
            <a:pPr marL="347472" indent="-347472">
              <a:spcBef>
                <a:spcPts val="960"/>
              </a:spcBef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Optimization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Problem solving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8" name="Picture 7" descr="97121-050-21EEEC7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3810000"/>
            <a:ext cx="4114800" cy="29385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52400"/>
            <a:ext cx="891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4" name="Picture 13" descr="CrateFIX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716" y="298239"/>
            <a:ext cx="8598568" cy="6261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52400"/>
            <a:ext cx="891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8" name="Picture 7" descr="CrateFIX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265" y="301311"/>
            <a:ext cx="7491471" cy="6255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52400"/>
            <a:ext cx="891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8" name="Picture 7" descr="CrateFIX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9634" y="301311"/>
            <a:ext cx="5504732" cy="6255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52400"/>
            <a:ext cx="891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Picture 9" descr="Lightmaps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46" y="1143000"/>
            <a:ext cx="9098508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3340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960"/>
              </a:spcBef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Boring to Look , but still the most critical part of the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228600"/>
            <a:ext cx="8305800" cy="5897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What I do at Epic</a:t>
            </a:r>
          </a:p>
          <a:p>
            <a:pPr>
              <a:buNone/>
            </a:pPr>
            <a:endParaRPr lang="en-US" sz="4000" b="1" dirty="0" smtClean="0"/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I make fancy pieces of LEGO for Level Designers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Concept artist – Environment Artist – LD’s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Shelling first – Visuals After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My goal is to make art that the LD’s can use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"/>
            <a:ext cx="89154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endParaRPr lang="en-US" sz="4000" b="1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Picture 9" descr="Lightmaps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701548"/>
            <a:ext cx="8534400" cy="5454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"/>
            <a:ext cx="891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Picture 9" descr="Lightmaps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"/>
            <a:ext cx="891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76200"/>
            <a:ext cx="8686800" cy="657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spcBef>
                <a:spcPts val="960"/>
              </a:spcBef>
            </a:pPr>
            <a:r>
              <a:rPr lang="en-US" sz="4000" b="1" dirty="0" smtClean="0">
                <a:solidFill>
                  <a:schemeClr val="bg1"/>
                </a:solidFill>
              </a:rPr>
              <a:t>Summary</a:t>
            </a:r>
          </a:p>
          <a:p>
            <a:pPr marL="347472" indent="-347472">
              <a:spcBef>
                <a:spcPts val="960"/>
              </a:spcBef>
            </a:pPr>
            <a:endParaRPr lang="en-US" b="1" dirty="0" smtClean="0">
              <a:solidFill>
                <a:schemeClr val="bg1"/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Think Ahead and plan it out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The GRID is your friend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It’s not about being a great modeler </a:t>
            </a:r>
            <a:b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its about being a great problem solver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Ensure Adaptability, you need to take requests</a:t>
            </a: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347472" indent="-347472">
              <a:spcBef>
                <a:spcPts val="96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You have to love it enough to make others love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"/>
            <a:ext cx="891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533400"/>
            <a:ext cx="9067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457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228601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"/>
            <a:ext cx="891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533400"/>
            <a:ext cx="9067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That’s the end</a:t>
            </a:r>
          </a:p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 Thanks for listening</a:t>
            </a:r>
          </a:p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hlinkClick r:id="rId3"/>
              </a:rPr>
              <a:t>Kevin.Johnstone@epicgames.com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hlinkClick r:id="rId4"/>
              </a:rPr>
              <a:t>www.kevinjohnstone.com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228600"/>
            <a:ext cx="8305800" cy="5897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Main Environment art problems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1800" dirty="0" smtClean="0"/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Time required to author content  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Heavier texture load ( D + S + E + N )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Maintaining texture resolution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Building pieces that are useful and adaptable</a:t>
            </a: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304800"/>
            <a:ext cx="8915400" cy="5821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 smtClean="0"/>
              <a:t>Element based modularity</a:t>
            </a:r>
          </a:p>
          <a:p>
            <a:pPr>
              <a:buNone/>
            </a:pPr>
            <a:endParaRPr lang="en-US" sz="1800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sz="1800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Spotting the patterns of repetition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Most designs are a number of merged elements</a:t>
            </a:r>
          </a:p>
          <a:p>
            <a:endParaRPr lang="en-US" sz="28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2">
                    <a:lumMod val="90000"/>
                  </a:schemeClr>
                </a:solidFill>
              </a:rPr>
              <a:t>Grid allows superior control of elements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4" name="Picture 3" descr="chai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4374147"/>
            <a:ext cx="2635951" cy="2179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304800"/>
            <a:ext cx="8534400" cy="5821363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5" name="Picture 4" descr="otg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276225"/>
            <a:ext cx="7620000" cy="630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5" name="Picture 4" descr="Orgsupport5H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200" y="534670"/>
            <a:ext cx="8737600" cy="5788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5" name="Picture 4" descr="Orgsupport5L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305084"/>
            <a:ext cx="7523480" cy="6181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GC_KevinJohnst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ECGC_KevinJohnstone</Template>
  <TotalTime>1137</TotalTime>
  <Words>338</Words>
  <Application>Microsoft Office PowerPoint</Application>
  <PresentationFormat>On-screen Show (4:3)</PresentationFormat>
  <Paragraphs>247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ECGC_KevinJohnstone</vt:lpstr>
      <vt:lpstr> Modular environment Design Or how I learned to stop worrying and love the grid! 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Taking off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Environment Design this will be what is used for virtual signs as well if you like it, and then I can create them myself and lessen you’re work load </dc:title>
  <dc:creator>Kevin Johnstone</dc:creator>
  <cp:lastModifiedBy>kevin.johnstone</cp:lastModifiedBy>
  <cp:revision>152</cp:revision>
  <dcterms:created xsi:type="dcterms:W3CDTF">2011-04-12T00:56:24Z</dcterms:created>
  <dcterms:modified xsi:type="dcterms:W3CDTF">2011-04-14T18:36:31Z</dcterms:modified>
</cp:coreProperties>
</file>